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76" r:id="rId2"/>
    <p:sldId id="285" r:id="rId3"/>
    <p:sldId id="258" r:id="rId4"/>
    <p:sldId id="264" r:id="rId5"/>
    <p:sldId id="277" r:id="rId6"/>
    <p:sldId id="266" r:id="rId7"/>
    <p:sldId id="268" r:id="rId8"/>
    <p:sldId id="267" r:id="rId9"/>
    <p:sldId id="269" r:id="rId10"/>
    <p:sldId id="300" r:id="rId11"/>
    <p:sldId id="265" r:id="rId12"/>
    <p:sldId id="289" r:id="rId13"/>
    <p:sldId id="290" r:id="rId14"/>
    <p:sldId id="297" r:id="rId15"/>
    <p:sldId id="291" r:id="rId16"/>
    <p:sldId id="298" r:id="rId17"/>
    <p:sldId id="299" r:id="rId18"/>
    <p:sldId id="259" r:id="rId19"/>
    <p:sldId id="270" r:id="rId20"/>
    <p:sldId id="279" r:id="rId21"/>
    <p:sldId id="280" r:id="rId22"/>
    <p:sldId id="287" r:id="rId23"/>
    <p:sldId id="282" r:id="rId24"/>
    <p:sldId id="281" r:id="rId25"/>
    <p:sldId id="271" r:id="rId26"/>
    <p:sldId id="260" r:id="rId27"/>
    <p:sldId id="272" r:id="rId28"/>
    <p:sldId id="273" r:id="rId29"/>
    <p:sldId id="292" r:id="rId30"/>
    <p:sldId id="293" r:id="rId31"/>
    <p:sldId id="301" r:id="rId32"/>
    <p:sldId id="294" r:id="rId33"/>
    <p:sldId id="295" r:id="rId34"/>
    <p:sldId id="302" r:id="rId35"/>
    <p:sldId id="303" r:id="rId36"/>
    <p:sldId id="305" r:id="rId37"/>
    <p:sldId id="306" r:id="rId38"/>
    <p:sldId id="261" r:id="rId39"/>
    <p:sldId id="284" r:id="rId40"/>
    <p:sldId id="307" r:id="rId41"/>
    <p:sldId id="263" r:id="rId42"/>
    <p:sldId id="274" r:id="rId43"/>
    <p:sldId id="286" r:id="rId44"/>
    <p:sldId id="296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55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BB628-9B63-1E43-9AE4-11E885AA5208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F8740-6ED4-7648-895A-FD7204BC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Yoga </a:t>
            </a:r>
            <a:r>
              <a:rPr lang="en-GB" dirty="0" err="1" smtClean="0"/>
              <a:t>Bilder</a:t>
            </a:r>
            <a:r>
              <a:rPr lang="en-GB" dirty="0" smtClean="0"/>
              <a:t>,</a:t>
            </a:r>
            <a:r>
              <a:rPr lang="en-GB" baseline="0" dirty="0" smtClean="0"/>
              <a:t> Yoga &amp; IT </a:t>
            </a:r>
            <a:r>
              <a:rPr lang="en-GB" baseline="0" dirty="0" err="1" smtClean="0"/>
              <a:t>Kurse</a:t>
            </a:r>
            <a:r>
              <a:rPr lang="en-GB" baseline="0" dirty="0" smtClean="0"/>
              <a:t>, Customized </a:t>
            </a:r>
            <a:r>
              <a:rPr lang="en-GB" baseline="0" dirty="0" err="1" smtClean="0"/>
              <a:t>Seminare</a:t>
            </a:r>
            <a:endParaRPr lang="en-GB" baseline="0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28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Wander </a:t>
            </a:r>
            <a:r>
              <a:rPr lang="en-GB" dirty="0" err="1" smtClean="0"/>
              <a:t>bild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einfuegen</a:t>
            </a:r>
            <a:endParaRPr lang="en-GB" baseline="0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2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0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1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2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5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3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1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9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4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2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</a:t>
            </a:r>
            <a:r>
              <a:rPr lang="de-DE" dirty="0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0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b="1" kern="1200" cap="none" spc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2">
              <a:tint val="85000"/>
              <a:satMod val="155000"/>
            </a:schemeClr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q-blended/blended/blob/master/blended-akka-itest/src/test/scala/de/woq/blended/akka/itest/BlendedDemoIntegrationSpec.scala%23L47" TargetMode="Externa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hyperlink" Target="https://github.com/woq-blended/blended/blob/master/blended-itestsupport/src/main/scala/de/woq/blended/itestsupport/docker/ContainerActor.scala%23L1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hyperlink" Target="https://github.com/woq-blended/blended/blob/master/blended-itestsupport/src/main/scala/de/woq/blended/itestsupport/condition/ConditionActor.scala%23L3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hyperlink" Target="https://github.com/woq-blended/blended/blob/master/blended-itestsupport/src/main/scala/de/woq/blended/itestsupport/condition/ParallelConditionActor.scala" TargetMode="External"/><Relationship Id="rId5" Type="http://schemas.openxmlformats.org/officeDocument/2006/relationships/hyperlink" Target="https://github.com/woq-blended/blended/blob/master/blended-itestsupport/src/main/scala/de/woq/blended/itestsupport/condition/SequentialConditionActor.scal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ker.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base/Dockerfil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hyperlink" Target="https://github.com/woq-blended/blended/blob/master/blended-docker/blended-docker-demo/src/main/docker/demo/Dockerfil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demo/src/main/docker/demo/Dockerfil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demo/pom.x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TestCamelContext.scala" TargetMode="Externa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alatest.org/" TargetMode="External"/><Relationship Id="rId12" Type="http://schemas.openxmlformats.org/officeDocument/2006/relationships/hyperlink" Target="http://camel.apache.org" TargetMode="External"/><Relationship Id="rId13" Type="http://schemas.openxmlformats.org/officeDocument/2006/relationships/hyperlink" Target="http://karaf.apache.org" TargetMode="External"/><Relationship Id="rId14" Type="http://schemas.openxmlformats.org/officeDocument/2006/relationships/hyperlink" Target="http://activemq.apche.org" TargetMode="External"/><Relationship Id="rId15" Type="http://schemas.openxmlformats.org/officeDocument/2006/relationships/hyperlink" Target="http://hawt.io" TargetMode="External"/><Relationship Id="rId16" Type="http://schemas.openxmlformats.org/officeDocument/2006/relationships/hyperlink" Target="http://www.jolokia.org/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oq-blended/blended" TargetMode="External"/><Relationship Id="rId3" Type="http://schemas.openxmlformats.org/officeDocument/2006/relationships/hyperlink" Target="https://travis-ci.org/woq-blended/blended" TargetMode="External"/><Relationship Id="rId4" Type="http://schemas.openxmlformats.org/officeDocument/2006/relationships/hyperlink" Target="https://waffle.io/woq-blended/blended" TargetMode="External"/><Relationship Id="rId5" Type="http://schemas.openxmlformats.org/officeDocument/2006/relationships/hyperlink" Target="https://www.codacy.com/public/woq-blended/blended/dashboard" TargetMode="External"/><Relationship Id="rId6" Type="http://schemas.openxmlformats.org/officeDocument/2006/relationships/hyperlink" Target="http://www.wayofquality.de/projects/blended/index.html" TargetMode="External"/><Relationship Id="rId7" Type="http://schemas.openxmlformats.org/officeDocument/2006/relationships/hyperlink" Target="http://www.wayofquality.de" TargetMode="External"/><Relationship Id="rId8" Type="http://schemas.openxmlformats.org/officeDocument/2006/relationships/hyperlink" Target="http://scala-lang.org/" TargetMode="External"/><Relationship Id="rId9" Type="http://schemas.openxmlformats.org/officeDocument/2006/relationships/hyperlink" Target="http://akka.io" TargetMode="External"/><Relationship Id="rId10" Type="http://schemas.openxmlformats.org/officeDocument/2006/relationships/hyperlink" Target="http://docker.i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de.linkedin.com/pub/andreas-gies/0/594/aa5" TargetMode="External"/><Relationship Id="rId4" Type="http://schemas.openxmlformats.org/officeDocument/2006/relationships/hyperlink" Target="https://www.facebook.com/andreas.gies.5" TargetMode="External"/><Relationship Id="rId5" Type="http://schemas.openxmlformats.org/officeDocument/2006/relationships/image" Target="../media/image38.gi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andreas@wayofquality.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png"/><Relationship Id="rId5" Type="http://schemas.openxmlformats.org/officeDocument/2006/relationships/hyperlink" Target="https://github.com/woq-blended/blended/blob/master/blended-akka-itest/src/test/scala/de/woq/blended/akka/itest/BlendedDemoSpec.scala%23L54" TargetMode="External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github.com/woq-blended/blended/blob/master/blended-akka-itest/src/test/scala/de/woq/blended/akka/itest/BlendedDemoSpec.scala%23L4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s://github.com/woq-blended/blended/blob/master/blended-akka-itest/src/test/resources/application.conf%23L1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github.com/woq-blended/blended/blob/master/blended-akka-itest/src/test/scala/de/woq/blended/akka/itest/BlendedDemoIntegrationSpec.scala%23L6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ithub.com/woq-blended/blended/blob/master/blended-akka-itest/src/test/scala/de/woq/blended/akka/itest/BlendedDemoIntegrationSpec.scala%23L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5800" y="2614074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Integration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Tests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using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Docker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, Scala,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Akka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&amp;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ScalaTest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831947" y="4317275"/>
            <a:ext cx="1983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Andreas Gies</a:t>
            </a:r>
          </a:p>
          <a:p>
            <a:pPr algn="ctr"/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Lead Architect 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" y="4317274"/>
            <a:ext cx="2499995" cy="7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arde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9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 smtClean="0"/>
              <a:t>packaging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32" y="1207786"/>
            <a:ext cx="7023488" cy="38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Test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33" y="1176246"/>
            <a:ext cx="4888034" cy="39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Akka</a:t>
            </a:r>
            <a:r>
              <a:rPr lang="en-US" dirty="0" smtClean="0"/>
              <a:t> based Container </a:t>
            </a:r>
            <a:r>
              <a:rPr lang="en-US" dirty="0" err="1" smtClean="0"/>
              <a:t>Mgr</a:t>
            </a:r>
            <a:endParaRPr lang="en-US" dirty="0"/>
          </a:p>
        </p:txBody>
      </p:sp>
      <p:sp>
        <p:nvSpPr>
          <p:cNvPr id="4" name="Right Arrow 3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31" y="812292"/>
            <a:ext cx="7678910" cy="433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06" y="884416"/>
            <a:ext cx="5937958" cy="5426966"/>
          </a:xfrm>
          <a:prstGeom prst="rect">
            <a:avLst/>
          </a:prstGeom>
        </p:spPr>
      </p:pic>
      <p:sp>
        <p:nvSpPr>
          <p:cNvPr id="6" name="Right Arrow 5">
            <a:hlinkClick r:id="rId4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9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Managing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11821"/>
            <a:ext cx="8270848" cy="4407419"/>
          </a:xfrm>
          <a:prstGeom prst="rect">
            <a:avLst/>
          </a:prstGeom>
        </p:spPr>
      </p:pic>
      <p:sp>
        <p:nvSpPr>
          <p:cNvPr id="4" name="Right Arrow 3">
            <a:hlinkClick r:id="rId4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Composed Conditions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9" y="1160709"/>
            <a:ext cx="7930659" cy="3744500"/>
          </a:xfrm>
          <a:prstGeom prst="rect">
            <a:avLst/>
          </a:prstGeom>
        </p:spPr>
      </p:pic>
      <p:sp>
        <p:nvSpPr>
          <p:cNvPr id="5" name="Right Arrow 4">
            <a:hlinkClick r:id="rId4"/>
          </p:cNvPr>
          <p:cNvSpPr/>
          <p:nvPr/>
        </p:nvSpPr>
        <p:spPr>
          <a:xfrm>
            <a:off x="7157829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6" name="Right Arrow 5">
            <a:hlinkClick r:id="rId5"/>
          </p:cNvPr>
          <p:cNvSpPr/>
          <p:nvPr/>
        </p:nvSpPr>
        <p:spPr>
          <a:xfrm>
            <a:off x="8181068" y="4607035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Composing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273"/>
            <a:ext cx="70612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6489"/>
            <a:ext cx="9144000" cy="243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in a nutshell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5" y="2304902"/>
            <a:ext cx="1984826" cy="468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39" y="1063229"/>
            <a:ext cx="6956193" cy="406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8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0" y="2491333"/>
            <a:ext cx="4432663" cy="1334402"/>
          </a:xfr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Trainings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Management Seminars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Team Breakouts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287" y="2477815"/>
            <a:ext cx="4450714" cy="134792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noFill/>
            <a:prstDash val="solid"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Consulting </a:t>
            </a:r>
          </a:p>
          <a:p>
            <a:r>
              <a:rPr lang="en-GB" sz="2400" b="1" dirty="0" smtClean="0">
                <a:solidFill>
                  <a:schemeClr val="accent1">
                    <a:lumMod val="50000"/>
                  </a:schemeClr>
                </a:solidFill>
              </a:rPr>
              <a:t>Conference speaking slots</a:t>
            </a:r>
            <a:endParaRPr lang="en-US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65987" y="4658974"/>
            <a:ext cx="166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Yoga &amp; learning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1143" y="4658974"/>
            <a:ext cx="184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Coding by the sea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59" y="3825735"/>
            <a:ext cx="1455955" cy="8859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3" y="3825735"/>
            <a:ext cx="1455955" cy="81897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965001" y="4658974"/>
            <a:ext cx="151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Team Building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958159" y="4658974"/>
            <a:ext cx="16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Enjoy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Andalucia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47" y="3822973"/>
            <a:ext cx="1460864" cy="88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709" y="3825735"/>
            <a:ext cx="1454415" cy="8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4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Layering </a:t>
            </a:r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00" y="1206788"/>
            <a:ext cx="6133547" cy="36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Basic Container Test image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81989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 The basic image to run Blended containers</a:t>
            </a:r>
          </a:p>
          <a:p>
            <a:r>
              <a:rPr lang="en-US" b="1" dirty="0">
                <a:latin typeface="Courier New"/>
                <a:cs typeface="Courier New"/>
              </a:rPr>
              <a:t>FROM centos:6.4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MAINTAINER Andreas </a:t>
            </a:r>
            <a:r>
              <a:rPr lang="en-US" b="1" dirty="0" err="1">
                <a:latin typeface="Courier New"/>
                <a:cs typeface="Courier New"/>
              </a:rPr>
              <a:t>Gies</a:t>
            </a:r>
            <a:r>
              <a:rPr lang="en-US" b="1" dirty="0">
                <a:latin typeface="Courier New"/>
                <a:cs typeface="Courier New"/>
              </a:rPr>
              <a:t> version: 1.0.7-</a:t>
            </a:r>
            <a:r>
              <a:rPr lang="en-US" b="1" dirty="0" smtClean="0">
                <a:latin typeface="Courier New"/>
                <a:cs typeface="Courier New"/>
              </a:rPr>
              <a:t>M6-</a:t>
            </a:r>
            <a:r>
              <a:rPr lang="en-US" b="1" dirty="0">
                <a:latin typeface="Courier New"/>
                <a:cs typeface="Courier New"/>
              </a:rPr>
              <a:t>SNAPSHOT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# Installation section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groupadd</a:t>
            </a:r>
            <a:r>
              <a:rPr lang="en-US" b="1" dirty="0">
                <a:latin typeface="Courier New"/>
                <a:cs typeface="Courier New"/>
              </a:rPr>
              <a:t> blended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useradd</a:t>
            </a:r>
            <a:r>
              <a:rPr lang="en-US" b="1" dirty="0">
                <a:latin typeface="Courier New"/>
                <a:cs typeface="Courier New"/>
              </a:rPr>
              <a:t> -d /home/blended -s /bin/bash -g blended -m blended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ADD files/jdk-7u60-linux-x64.tar.gz /opt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ln</a:t>
            </a:r>
            <a:r>
              <a:rPr lang="en-US" b="1" dirty="0">
                <a:latin typeface="Courier New"/>
                <a:cs typeface="Courier New"/>
              </a:rPr>
              <a:t> -s /opt/jdk1.7.0_60 /opt/java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# End of Installation </a:t>
            </a:r>
            <a:r>
              <a:rPr lang="en-US" b="1" dirty="0" smtClean="0">
                <a:latin typeface="Courier New"/>
                <a:cs typeface="Courier New"/>
              </a:rPr>
              <a:t>section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Deriving the image under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2" y="1217838"/>
            <a:ext cx="5542075" cy="3776247"/>
          </a:xfrm>
          <a:prstGeom prst="rect">
            <a:avLst/>
          </a:prstGeom>
        </p:spPr>
      </p:pic>
      <p:sp>
        <p:nvSpPr>
          <p:cNvPr id="5" name="Right Arrow 4">
            <a:hlinkClick r:id="rId3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Container configuration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50838"/>
            <a:ext cx="8229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FROM </a:t>
            </a:r>
            <a:r>
              <a:rPr lang="en-US" sz="1400" b="1" dirty="0" err="1">
                <a:latin typeface="Courier New"/>
                <a:cs typeface="Courier New"/>
              </a:rPr>
              <a:t>atooni</a:t>
            </a:r>
            <a:r>
              <a:rPr lang="en-US" sz="1400" b="1" dirty="0">
                <a:latin typeface="Courier New"/>
                <a:cs typeface="Courier New"/>
              </a:rPr>
              <a:t>/</a:t>
            </a:r>
            <a:r>
              <a:rPr lang="en-US" sz="1400" b="1" dirty="0" err="1">
                <a:latin typeface="Courier New"/>
                <a:cs typeface="Courier New"/>
              </a:rPr>
              <a:t>blended-base:latest</a:t>
            </a:r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ADD </a:t>
            </a:r>
            <a:r>
              <a:rPr lang="en-US" sz="1400" b="1" dirty="0">
                <a:latin typeface="Courier New"/>
                <a:cs typeface="Courier New"/>
              </a:rPr>
              <a:t>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}-</a:t>
            </a:r>
            <a:r>
              <a:rPr lang="en-US" sz="1400" b="1" dirty="0" err="1">
                <a:latin typeface="Courier New"/>
                <a:cs typeface="Courier New"/>
              </a:rPr>
              <a:t>nojre.tar.gz</a:t>
            </a:r>
            <a:r>
              <a:rPr lang="en-US" sz="1400" b="1" dirty="0">
                <a:latin typeface="Courier New"/>
                <a:cs typeface="Courier New"/>
              </a:rPr>
              <a:t> /opt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ln</a:t>
            </a:r>
            <a:r>
              <a:rPr lang="en-US" sz="1400" b="1" dirty="0">
                <a:latin typeface="Courier New"/>
                <a:cs typeface="Courier New"/>
              </a:rPr>
              <a:t> -s /opt/blended-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 /opt/blended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mkdir</a:t>
            </a:r>
            <a:r>
              <a:rPr lang="en-US" sz="1400" b="1" dirty="0">
                <a:latin typeface="Courier New"/>
                <a:cs typeface="Courier New"/>
              </a:rPr>
              <a:t> -p /opt/blended/data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chown</a:t>
            </a:r>
            <a:r>
              <a:rPr lang="en-US" sz="1400" b="1" dirty="0">
                <a:latin typeface="Courier New"/>
                <a:cs typeface="Courier New"/>
              </a:rPr>
              <a:t> -R </a:t>
            </a:r>
            <a:r>
              <a:rPr lang="en-US" sz="1400" b="1" dirty="0" err="1">
                <a:latin typeface="Courier New"/>
                <a:cs typeface="Courier New"/>
              </a:rPr>
              <a:t>blended.blended</a:t>
            </a:r>
            <a:r>
              <a:rPr lang="en-US" sz="1400" b="1" dirty="0">
                <a:latin typeface="Courier New"/>
                <a:cs typeface="Courier New"/>
              </a:rPr>
              <a:t> /opt/blended*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USER </a:t>
            </a:r>
            <a:r>
              <a:rPr lang="en-US" sz="1400" b="1" dirty="0">
                <a:latin typeface="Courier New"/>
                <a:cs typeface="Courier New"/>
              </a:rPr>
              <a:t>blended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ENV </a:t>
            </a:r>
            <a:r>
              <a:rPr lang="en-US" sz="1400" b="1" dirty="0">
                <a:latin typeface="Courier New"/>
                <a:cs typeface="Courier New"/>
              </a:rPr>
              <a:t>JAVA_HOME /opt/java</a:t>
            </a:r>
          </a:p>
          <a:p>
            <a:r>
              <a:rPr lang="en-US" sz="1400" b="1" dirty="0">
                <a:latin typeface="Courier New"/>
                <a:cs typeface="Courier New"/>
              </a:rPr>
              <a:t>ENV PATH ${PATH}:${JAVA_HOME}/bin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ENTRYPOINT </a:t>
            </a:r>
            <a:r>
              <a:rPr lang="en-US" sz="1400" b="1" dirty="0">
                <a:latin typeface="Courier New"/>
                <a:cs typeface="Courier New"/>
              </a:rPr>
              <a:t>["/opt/blended/bin/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"]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VOLUME </a:t>
            </a:r>
            <a:r>
              <a:rPr lang="en-US" sz="1400" b="1" dirty="0">
                <a:latin typeface="Courier New"/>
                <a:cs typeface="Courier New"/>
              </a:rPr>
              <a:t>/opt/blended/data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EXPOSE </a:t>
            </a:r>
            <a:r>
              <a:rPr lang="en-US" sz="1400" b="1" dirty="0">
                <a:latin typeface="Courier New"/>
                <a:cs typeface="Courier New"/>
              </a:rPr>
              <a:t>1883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8181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1099</a:t>
            </a:r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6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Pom</a:t>
            </a:r>
            <a:r>
              <a:rPr lang="en-GB" dirty="0" smtClean="0"/>
              <a:t> File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smtClean="0"/>
              <a:t>Dependency on distributable archive</a:t>
            </a:r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Docker</a:t>
            </a:r>
            <a:r>
              <a:rPr lang="en-US" dirty="0" smtClean="0"/>
              <a:t> definition file</a:t>
            </a:r>
          </a:p>
          <a:p>
            <a:r>
              <a:rPr lang="en-US" dirty="0" smtClean="0"/>
              <a:t>Use dependency plugin to retrieve archive</a:t>
            </a:r>
          </a:p>
          <a:p>
            <a:r>
              <a:rPr lang="en-US" dirty="0" smtClean="0"/>
              <a:t>Invoke </a:t>
            </a:r>
            <a:r>
              <a:rPr lang="en-US" dirty="0" err="1" smtClean="0"/>
              <a:t>docker</a:t>
            </a:r>
            <a:r>
              <a:rPr lang="en-US" dirty="0" smtClean="0"/>
              <a:t> plugin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Configuring </a:t>
            </a:r>
            <a:r>
              <a:rPr lang="en-GB" dirty="0" err="1" smtClean="0"/>
              <a:t>docker</a:t>
            </a:r>
            <a:r>
              <a:rPr lang="en-GB" dirty="0" smtClean="0"/>
              <a:t> for integration tests</a:t>
            </a:r>
          </a:p>
          <a:p>
            <a:pPr lvl="1"/>
            <a:r>
              <a:rPr lang="en-GB" dirty="0" smtClean="0"/>
              <a:t>Creating the </a:t>
            </a:r>
            <a:r>
              <a:rPr lang="en-GB" dirty="0" smtClean="0"/>
              <a:t>TCP-IP Connector</a:t>
            </a:r>
            <a:endParaRPr lang="en-US" dirty="0" smtClean="0"/>
          </a:p>
          <a:p>
            <a:r>
              <a:rPr lang="en-US" dirty="0" smtClean="0"/>
              <a:t>Cleaning up </a:t>
            </a:r>
            <a:r>
              <a:rPr lang="en-US" dirty="0" err="1" smtClean="0"/>
              <a:t>docker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6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tasks to write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containers under test</a:t>
            </a:r>
          </a:p>
          <a:p>
            <a:r>
              <a:rPr lang="en-US" dirty="0" smtClean="0"/>
              <a:t>Waiting </a:t>
            </a:r>
            <a:r>
              <a:rPr lang="en-US" dirty="0" smtClean="0"/>
              <a:t>for Containers to be started </a:t>
            </a:r>
          </a:p>
          <a:p>
            <a:r>
              <a:rPr lang="en-US" dirty="0" smtClean="0"/>
              <a:t>Connecting to the Containers</a:t>
            </a:r>
          </a:p>
          <a:p>
            <a:r>
              <a:rPr lang="en-US" dirty="0" smtClean="0"/>
              <a:t>Test </a:t>
            </a:r>
            <a:r>
              <a:rPr lang="en-US" dirty="0" smtClean="0"/>
              <a:t>fixtures</a:t>
            </a:r>
          </a:p>
          <a:p>
            <a:r>
              <a:rPr lang="en-US" dirty="0" smtClean="0"/>
              <a:t>Boilerplate test context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921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slightly bigger use case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4" y="1165399"/>
            <a:ext cx="7741479" cy="389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5962" y="2625805"/>
            <a:ext cx="2929696" cy="1815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"sonic"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kaufland_sonic:latest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"data", value: "2620"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mgmt</a:t>
            </a:r>
            <a:r>
              <a:rPr lang="en-US" sz="1400" dirty="0"/>
              <a:t>", value: "2608"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},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5943" y="1174488"/>
            <a:ext cx="3833104" cy="35394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"shop"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kaufland_shop:latest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"sonic_0:sonic"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 : "data"</a:t>
            </a:r>
          </a:p>
          <a:p>
            <a:r>
              <a:rPr lang="en-US" sz="1400" dirty="0"/>
              <a:t>          container : "/opt/shop/data"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"ftp",   value: "4747" },</a:t>
            </a:r>
          </a:p>
          <a:p>
            <a:r>
              <a:rPr lang="en-US" sz="1400" dirty="0"/>
              <a:t>        { name: "http",  value: "8777"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jms</a:t>
            </a:r>
            <a:r>
              <a:rPr lang="en-US" sz="1400" dirty="0"/>
              <a:t>",   value: "1883"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  <a:r>
              <a:rPr lang="en-US" sz="1400" dirty="0" smtClean="0"/>
              <a:t>,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33682" y="1089509"/>
            <a:ext cx="3833104" cy="3970318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"gs4"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kaufland_sibfile:latest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"shop_0:shop" ]</a:t>
            </a:r>
          </a:p>
          <a:p>
            <a:r>
              <a:rPr lang="en-US" sz="1400" dirty="0"/>
              <a:t>      ports: [</a:t>
            </a:r>
          </a:p>
          <a:p>
            <a:r>
              <a:rPr lang="en-US" sz="1400" dirty="0"/>
              <a:t>        { name: "http", value: "8181"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"data"</a:t>
            </a:r>
          </a:p>
          <a:p>
            <a:r>
              <a:rPr lang="en-US" sz="1400" dirty="0"/>
              <a:t>          container: "/opt/</a:t>
            </a:r>
            <a:r>
              <a:rPr lang="en-US" sz="1400" dirty="0" err="1"/>
              <a:t>sibfile</a:t>
            </a:r>
            <a:r>
              <a:rPr lang="en-US" sz="1400" dirty="0"/>
              <a:t>/data"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container: "/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74343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/>
      <p:bldP spid="5" grpId="0" animBg="1"/>
      <p:bldP spid="5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</a:t>
            </a:r>
            <a:r>
              <a:rPr lang="en-US" dirty="0" smtClean="0"/>
              <a:t>t until the </a:t>
            </a:r>
            <a:r>
              <a:rPr lang="en-US" dirty="0" err="1" smtClean="0"/>
              <a:t>CuT</a:t>
            </a:r>
            <a:r>
              <a:rPr lang="en-US" dirty="0" smtClean="0"/>
              <a:t> are ready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59" y="1153938"/>
            <a:ext cx="6946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4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0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the </a:t>
            </a:r>
            <a:r>
              <a:rPr lang="en-US" dirty="0" err="1" smtClean="0"/>
              <a:t>CuT’s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31883"/>
            <a:ext cx="844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the </a:t>
            </a:r>
            <a:r>
              <a:rPr lang="en-US" dirty="0" err="1" smtClean="0"/>
              <a:t>CuT’s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7673320" cy="40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fixtures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30"/>
            <a:ext cx="7412508" cy="40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Boilerplate Test Context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98411"/>
            <a:ext cx="7594389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CamelTestSupport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smtClean="0"/>
              <a:t>Create &amp; send test messages </a:t>
            </a:r>
            <a:endParaRPr lang="en-US" dirty="0" smtClean="0"/>
          </a:p>
          <a:p>
            <a:r>
              <a:rPr lang="en-US" dirty="0" smtClean="0"/>
              <a:t>Wire mock Endpoints </a:t>
            </a:r>
          </a:p>
          <a:p>
            <a:r>
              <a:rPr lang="en-US" dirty="0" smtClean="0"/>
              <a:t>Frequently used message assertions</a:t>
            </a:r>
          </a:p>
        </p:txBody>
      </p:sp>
    </p:spTree>
    <p:extLst>
      <p:ext uri="{BB962C8B-B14F-4D97-AF65-F5344CB8AC3E}">
        <p14:creationId xmlns:p14="http://schemas.microsoft.com/office/powerpoint/2010/main" val="7030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components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5088"/>
            <a:ext cx="7632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 – The spec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8229600" cy="69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test support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err="1" smtClean="0"/>
              <a:t>Akka</a:t>
            </a:r>
            <a:r>
              <a:rPr lang="en-GB" dirty="0" smtClean="0"/>
              <a:t> based JMS producer/consumer for throughput measurements (Early stage)</a:t>
            </a:r>
          </a:p>
          <a:p>
            <a:r>
              <a:rPr lang="en-US" dirty="0" err="1" smtClean="0"/>
              <a:t>Akka</a:t>
            </a:r>
            <a:r>
              <a:rPr lang="en-US" dirty="0" smtClean="0"/>
              <a:t> based </a:t>
            </a:r>
            <a:r>
              <a:rPr lang="en-US" dirty="0" err="1" smtClean="0"/>
              <a:t>Jolokia</a:t>
            </a:r>
            <a:r>
              <a:rPr lang="en-US" dirty="0" smtClean="0"/>
              <a:t> client to Query the container’s JMX resources via REST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77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21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Concentrate on </a:t>
            </a:r>
            <a:r>
              <a:rPr lang="en-US" dirty="0" err="1" smtClean="0"/>
              <a:t>Blackbox</a:t>
            </a:r>
            <a:r>
              <a:rPr lang="en-US" dirty="0" smtClean="0"/>
              <a:t> </a:t>
            </a:r>
            <a:r>
              <a:rPr lang="en-US" dirty="0" smtClean="0"/>
              <a:t>Tests</a:t>
            </a:r>
          </a:p>
          <a:p>
            <a:pPr lvl="1"/>
            <a:r>
              <a:rPr lang="en-US" dirty="0" smtClean="0"/>
              <a:t>Aka Don’t modify the </a:t>
            </a:r>
            <a:r>
              <a:rPr lang="en-US" dirty="0" err="1" smtClean="0"/>
              <a:t>CuT</a:t>
            </a:r>
            <a:r>
              <a:rPr lang="en-US" dirty="0" smtClean="0"/>
              <a:t> to test it … </a:t>
            </a:r>
            <a:endParaRPr lang="en-US" dirty="0" smtClean="0"/>
          </a:p>
          <a:p>
            <a:r>
              <a:rPr lang="en-GB" dirty="0" smtClean="0"/>
              <a:t>Identify the Communication </a:t>
            </a:r>
            <a:r>
              <a:rPr lang="en-GB" dirty="0" smtClean="0"/>
              <a:t>endpoints</a:t>
            </a:r>
          </a:p>
          <a:p>
            <a:pPr lvl="1"/>
            <a:r>
              <a:rPr lang="en-GB" dirty="0" smtClean="0"/>
              <a:t>Aim for readable Specs and discuss with end users</a:t>
            </a:r>
            <a:endParaRPr lang="en-US" dirty="0" smtClean="0"/>
          </a:p>
          <a:p>
            <a:r>
              <a:rPr lang="en-US" dirty="0" smtClean="0"/>
              <a:t>Specify Green and Red Path Tests </a:t>
            </a:r>
          </a:p>
          <a:p>
            <a:r>
              <a:rPr lang="en-GB" dirty="0" smtClean="0"/>
              <a:t>Try to capture load </a:t>
            </a:r>
            <a:r>
              <a:rPr lang="en-GB" dirty="0" smtClean="0"/>
              <a:t>scenarios </a:t>
            </a:r>
          </a:p>
          <a:p>
            <a:pPr lvl="1"/>
            <a:r>
              <a:rPr lang="en-GB" dirty="0" smtClean="0"/>
              <a:t>Hard to define due to machine dependencies</a:t>
            </a:r>
            <a:endParaRPr lang="en-US" dirty="0" smtClean="0"/>
          </a:p>
          <a:p>
            <a:r>
              <a:rPr lang="en-US" dirty="0" smtClean="0"/>
              <a:t>Test </a:t>
            </a:r>
            <a:r>
              <a:rPr lang="en-US" dirty="0" smtClean="0"/>
              <a:t>fixtures</a:t>
            </a:r>
          </a:p>
          <a:p>
            <a:pPr lvl="1"/>
            <a:r>
              <a:rPr lang="en-US" dirty="0" smtClean="0"/>
              <a:t>Try to abstract test fixtures into abstract classes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66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sample container under test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52" y="1217838"/>
            <a:ext cx="5542075" cy="37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arde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62"/>
            <a:ext cx="9144000" cy="31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6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to come…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Container Management</a:t>
            </a:r>
          </a:p>
          <a:p>
            <a:r>
              <a:rPr lang="en-US" dirty="0" smtClean="0"/>
              <a:t>Test Framework with easy hooks to </a:t>
            </a:r>
            <a:r>
              <a:rPr lang="en-US" dirty="0" err="1" smtClean="0"/>
              <a:t>CuT</a:t>
            </a:r>
            <a:endParaRPr lang="en-US" dirty="0" smtClean="0"/>
          </a:p>
          <a:p>
            <a:r>
              <a:rPr lang="en-US" dirty="0" smtClean="0"/>
              <a:t>Implicit Test Context for </a:t>
            </a:r>
            <a:r>
              <a:rPr lang="en-US" dirty="0" err="1" smtClean="0"/>
              <a:t>Blackbox</a:t>
            </a:r>
            <a:r>
              <a:rPr lang="en-US" dirty="0" smtClean="0"/>
              <a:t> testing</a:t>
            </a:r>
          </a:p>
          <a:p>
            <a:r>
              <a:rPr lang="en-US" dirty="0" smtClean="0"/>
              <a:t>Syntactic sugar and support for Camel based black-</a:t>
            </a:r>
            <a:r>
              <a:rPr lang="en-US" smtClean="0"/>
              <a:t>box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Wishlist</a:t>
            </a:r>
            <a:r>
              <a:rPr lang="en-US" dirty="0" smtClean="0"/>
              <a:t> /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syntactic sugar for Conditions</a:t>
            </a:r>
          </a:p>
          <a:p>
            <a:r>
              <a:rPr lang="en-US" dirty="0" smtClean="0"/>
              <a:t>Networking issue on OS X</a:t>
            </a:r>
          </a:p>
          <a:p>
            <a:r>
              <a:rPr lang="en-US" dirty="0" smtClean="0"/>
              <a:t>Kill Containers throughout test for failover testing</a:t>
            </a:r>
          </a:p>
          <a:p>
            <a:r>
              <a:rPr lang="en-US" dirty="0" smtClean="0"/>
              <a:t>Leverage a hosting </a:t>
            </a:r>
            <a:r>
              <a:rPr lang="en-US" dirty="0" err="1" smtClean="0"/>
              <a:t>env</a:t>
            </a:r>
            <a:r>
              <a:rPr lang="en-US" dirty="0" smtClean="0"/>
              <a:t>. like </a:t>
            </a:r>
            <a:r>
              <a:rPr lang="en-US" dirty="0" err="1" smtClean="0"/>
              <a:t>Openshift</a:t>
            </a:r>
            <a:r>
              <a:rPr lang="en-US" dirty="0" smtClean="0"/>
              <a:t> to execute Containers under test</a:t>
            </a:r>
          </a:p>
          <a:p>
            <a:r>
              <a:rPr lang="en-US" dirty="0" smtClean="0"/>
              <a:t>Publish Test Framework as self-sufficient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69414"/>
          </a:xfrm>
        </p:spPr>
        <p:txBody>
          <a:bodyPr anchor="t" anchorCtr="0"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 Project </a:t>
            </a:r>
            <a:r>
              <a:rPr lang="en-US" dirty="0" smtClean="0">
                <a:hlinkClick r:id="rId2"/>
              </a:rPr>
              <a:t>Blended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hlinkClick r:id="rId3"/>
              </a:rPr>
              <a:t>Travis Build</a:t>
            </a:r>
            <a:r>
              <a:rPr lang="en-US" dirty="0" smtClean="0"/>
              <a:t> – </a:t>
            </a:r>
            <a:r>
              <a:rPr lang="en-US" dirty="0" smtClean="0">
                <a:hlinkClick r:id="rId4"/>
              </a:rPr>
              <a:t>Waffle Board</a:t>
            </a:r>
            <a:r>
              <a:rPr lang="en-US" dirty="0" smtClean="0"/>
              <a:t> – </a:t>
            </a:r>
            <a:r>
              <a:rPr lang="en-US" dirty="0" smtClean="0">
                <a:hlinkClick r:id="rId5"/>
              </a:rPr>
              <a:t>Codacy Code metrics</a:t>
            </a:r>
            <a:r>
              <a:rPr lang="en-US" dirty="0" smtClean="0"/>
              <a:t> - </a:t>
            </a:r>
            <a:r>
              <a:rPr lang="en-US" dirty="0" smtClean="0">
                <a:hlinkClick r:id="rId6"/>
              </a:rPr>
              <a:t>Project 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Way of Quality </a:t>
            </a:r>
            <a:r>
              <a:rPr lang="en-US" dirty="0" smtClean="0">
                <a:hlinkClick r:id="rId7"/>
              </a:rPr>
              <a:t>Homepage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8"/>
              </a:rPr>
              <a:t>Scala </a:t>
            </a:r>
            <a:r>
              <a:rPr lang="en-US" dirty="0" smtClean="0"/>
              <a:t>– </a:t>
            </a:r>
            <a:r>
              <a:rPr lang="en-US" dirty="0" smtClean="0">
                <a:hlinkClick r:id="rId9"/>
              </a:rPr>
              <a:t>Akka </a:t>
            </a:r>
            <a:r>
              <a:rPr lang="en-US" dirty="0" smtClean="0"/>
              <a:t>– </a:t>
            </a:r>
            <a:r>
              <a:rPr lang="en-US" dirty="0" smtClean="0">
                <a:hlinkClick r:id="rId10"/>
              </a:rPr>
              <a:t>Docker </a:t>
            </a:r>
            <a:r>
              <a:rPr lang="en-US" dirty="0" smtClean="0"/>
              <a:t>– </a:t>
            </a:r>
            <a:r>
              <a:rPr lang="en-US" dirty="0" smtClean="0">
                <a:hlinkClick r:id="rId11"/>
              </a:rPr>
              <a:t>ScalaTest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2"/>
              </a:rPr>
              <a:t>Apache Camel</a:t>
            </a:r>
            <a:r>
              <a:rPr lang="en-US" dirty="0" smtClean="0"/>
              <a:t> - for writing test routes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3"/>
              </a:rPr>
              <a:t>Apache Karaf</a:t>
            </a:r>
            <a:r>
              <a:rPr lang="en-US" dirty="0" smtClean="0"/>
              <a:t> - The containers under test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4"/>
              </a:rPr>
              <a:t>Apache ActiveMQ</a:t>
            </a:r>
            <a:r>
              <a:rPr lang="en-US" dirty="0" smtClean="0"/>
              <a:t> - The JMS layer used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5"/>
              </a:rPr>
              <a:t>Hawtio</a:t>
            </a:r>
            <a:r>
              <a:rPr lang="en-US" dirty="0">
                <a:hlinkClick r:id="rId15"/>
              </a:rPr>
              <a:t> </a:t>
            </a:r>
            <a:r>
              <a:rPr lang="en-US" dirty="0" smtClean="0"/>
              <a:t>– The management console of the test containers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hlinkClick r:id="rId16"/>
              </a:rPr>
              <a:t>Jolokia</a:t>
            </a:r>
            <a:r>
              <a:rPr lang="en-US" dirty="0" smtClean="0">
                <a:hlinkClick r:id="rId16"/>
              </a:rPr>
              <a:t> </a:t>
            </a:r>
            <a:r>
              <a:rPr lang="en-US" dirty="0" smtClean="0"/>
              <a:t>– A JMX to REST bridge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18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Stay in contact !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69414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2"/>
              </a:rPr>
              <a:t>andreas@wayofquality.de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3"/>
              </a:rPr>
              <a:t>http://de.linkedin.com/pub/andreas-gies/0/594/</a:t>
            </a:r>
            <a:r>
              <a:rPr lang="en-US" dirty="0" smtClean="0">
                <a:hlinkClick r:id="rId3"/>
              </a:rPr>
              <a:t>aa5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4"/>
              </a:rPr>
              <a:t>https://www.facebook.com/andreas.gies.</a:t>
            </a:r>
            <a:r>
              <a:rPr lang="en-US" dirty="0" smtClean="0">
                <a:hlinkClick r:id="rId4"/>
              </a:rPr>
              <a:t>5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@</a:t>
            </a:r>
            <a:r>
              <a:rPr lang="en-US" dirty="0" err="1" smtClean="0"/>
              <a:t>andreasgies</a:t>
            </a:r>
            <a:r>
              <a:rPr lang="en-US" dirty="0" smtClean="0"/>
              <a:t>, #WOQ-Blended on Twitter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Enjoy a course or a coding breakout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" name="Picture 2" descr="logo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3" y="3881546"/>
            <a:ext cx="5012120" cy="9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test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1" y="1149295"/>
            <a:ext cx="7376689" cy="3792080"/>
          </a:xfrm>
          <a:prstGeom prst="rect">
            <a:avLst/>
          </a:prstGeom>
        </p:spPr>
      </p:pic>
      <p:sp>
        <p:nvSpPr>
          <p:cNvPr id="7" name="Right Arrow 6">
            <a:hlinkClick r:id="rId5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62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example test context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18182"/>
            <a:ext cx="7945172" cy="2343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358348"/>
            <a:ext cx="832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Provide a Camel based test context with all required components for testing</a:t>
            </a:r>
            <a:endParaRPr lang="en-US" sz="2000" dirty="0"/>
          </a:p>
        </p:txBody>
      </p:sp>
      <p:sp>
        <p:nvSpPr>
          <p:cNvPr id="9" name="Right Arrow 8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container under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1" y="1143000"/>
            <a:ext cx="4635500" cy="36195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0971" y="1141367"/>
            <a:ext cx="3971109" cy="362113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Connector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Container Reference</a:t>
            </a:r>
          </a:p>
          <a:p>
            <a:r>
              <a:rPr lang="en-GB" dirty="0" smtClean="0"/>
              <a:t>Exported Volumes</a:t>
            </a:r>
          </a:p>
          <a:p>
            <a:endParaRPr lang="en-GB" dirty="0"/>
          </a:p>
          <a:p>
            <a:r>
              <a:rPr lang="en-GB" dirty="0" smtClean="0"/>
              <a:t>Exported ports</a:t>
            </a:r>
            <a:endParaRPr lang="en-US" dirty="0" smtClean="0"/>
          </a:p>
        </p:txBody>
      </p:sp>
      <p:sp>
        <p:nvSpPr>
          <p:cNvPr id="6" name="Right Arrow 5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Providing the JMS connection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8" y="2170725"/>
            <a:ext cx="8005687" cy="2312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70000"/>
            <a:ext cx="800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know the JMS port is 1883 and Active MQ is the JMS provider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Keep information relevant across Specs in an instance of </a:t>
            </a:r>
            <a:r>
              <a:rPr lang="en-US" dirty="0" err="1" smtClean="0"/>
              <a:t>BlendedTestContext</a:t>
            </a:r>
            <a:endParaRPr lang="en-US" dirty="0"/>
          </a:p>
        </p:txBody>
      </p:sp>
      <p:sp>
        <p:nvSpPr>
          <p:cNvPr id="5" name="Right Arrow 4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Waiting for the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19469"/>
            <a:ext cx="8230559" cy="2797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250986"/>
            <a:ext cx="680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 until </a:t>
            </a:r>
            <a:r>
              <a:rPr lang="en-US" dirty="0" err="1" smtClean="0"/>
              <a:t>Jolokia</a:t>
            </a:r>
            <a:r>
              <a:rPr lang="en-US" dirty="0" smtClean="0"/>
              <a:t>, JMS and the Camel Route under test are available</a:t>
            </a:r>
            <a:endParaRPr lang="en-US" dirty="0"/>
          </a:p>
        </p:txBody>
      </p:sp>
      <p:sp>
        <p:nvSpPr>
          <p:cNvPr id="6" name="Right Arrow 5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reeze">
    <a:dk1>
      <a:sysClr val="windowText" lastClr="000000"/>
    </a:dk1>
    <a:lt1>
      <a:sysClr val="window" lastClr="FFFFFF"/>
    </a:lt1>
    <a:dk2>
      <a:srgbClr val="09213B"/>
    </a:dk2>
    <a:lt2>
      <a:srgbClr val="D5EDF4"/>
    </a:lt2>
    <a:accent1>
      <a:srgbClr val="2C7C9F"/>
    </a:accent1>
    <a:accent2>
      <a:srgbClr val="244A58"/>
    </a:accent2>
    <a:accent3>
      <a:srgbClr val="E2751D"/>
    </a:accent3>
    <a:accent4>
      <a:srgbClr val="FFB400"/>
    </a:accent4>
    <a:accent5>
      <a:srgbClr val="7EB606"/>
    </a:accent5>
    <a:accent6>
      <a:srgbClr val="C00000"/>
    </a:accent6>
    <a:hlink>
      <a:srgbClr val="7030A0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</TotalTime>
  <Words>1036</Words>
  <Application>Microsoft Macintosh PowerPoint</Application>
  <PresentationFormat>On-screen Show (16:9)</PresentationFormat>
  <Paragraphs>209</Paragraphs>
  <Slides>44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Example Test</vt:lpstr>
      <vt:lpstr>A sample container under test</vt:lpstr>
      <vt:lpstr>An example test</vt:lpstr>
      <vt:lpstr>The example test context</vt:lpstr>
      <vt:lpstr>The container under test</vt:lpstr>
      <vt:lpstr>Providing the JMS connection</vt:lpstr>
      <vt:lpstr>Waiting for the container</vt:lpstr>
      <vt:lpstr>Writing Tests</vt:lpstr>
      <vt:lpstr>Test packaging</vt:lpstr>
      <vt:lpstr>High Level Test Architecture</vt:lpstr>
      <vt:lpstr>An Akka based Container Mgr</vt:lpstr>
      <vt:lpstr>Container Actor</vt:lpstr>
      <vt:lpstr>Managing Conditions</vt:lpstr>
      <vt:lpstr>Composed Conditions</vt:lpstr>
      <vt:lpstr>Composing Conditions</vt:lpstr>
      <vt:lpstr>Creating docker images</vt:lpstr>
      <vt:lpstr>Docker in a nutshell</vt:lpstr>
      <vt:lpstr>Layering Docker images</vt:lpstr>
      <vt:lpstr>Basic Container Test image</vt:lpstr>
      <vt:lpstr>Deriving the image under test</vt:lpstr>
      <vt:lpstr>Container configuration</vt:lpstr>
      <vt:lpstr>Pom File definitions</vt:lpstr>
      <vt:lpstr>Docker tricks</vt:lpstr>
      <vt:lpstr>Writing Tests</vt:lpstr>
      <vt:lpstr>General tasks to write tests</vt:lpstr>
      <vt:lpstr>A slightly bigger use case</vt:lpstr>
      <vt:lpstr>Wait until the CuT are ready</vt:lpstr>
      <vt:lpstr>Connect to the CuT’s</vt:lpstr>
      <vt:lpstr>Connect to the CuT’s</vt:lpstr>
      <vt:lpstr>Text fixtures</vt:lpstr>
      <vt:lpstr>A Boilerplate Test Context</vt:lpstr>
      <vt:lpstr>CamelTestSupport</vt:lpstr>
      <vt:lpstr>Injecting components </vt:lpstr>
      <vt:lpstr>Finally – The spec </vt:lpstr>
      <vt:lpstr>More test support</vt:lpstr>
      <vt:lpstr>Integration test guidelines</vt:lpstr>
      <vt:lpstr>Integration Test Guidelines</vt:lpstr>
      <vt:lpstr>Integration test guidelines</vt:lpstr>
      <vt:lpstr>Conclusion </vt:lpstr>
      <vt:lpstr>More to come…</vt:lpstr>
      <vt:lpstr>Resources</vt:lpstr>
      <vt:lpstr>Stay in contact !</vt:lpstr>
    </vt:vector>
  </TitlesOfParts>
  <Company>Way of Quality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Testing  with Docker, Scala, Akka &amp; ScalaTest</dc:title>
  <dc:creator>Andreas Gies</dc:creator>
  <cp:lastModifiedBy>Andreas Gies</cp:lastModifiedBy>
  <cp:revision>95</cp:revision>
  <dcterms:created xsi:type="dcterms:W3CDTF">2014-11-08T07:24:33Z</dcterms:created>
  <dcterms:modified xsi:type="dcterms:W3CDTF">2014-11-12T21:50:53Z</dcterms:modified>
</cp:coreProperties>
</file>